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C2D3"/>
    <a:srgbClr val="C96335"/>
    <a:srgbClr val="FF9900"/>
    <a:srgbClr val="F57FED"/>
    <a:srgbClr val="53E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235BBB-F8F9-44A4-B178-1A87C79232E2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8903D5-B047-47DD-8E58-8AA9944C9FFA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5BBB-F8F9-44A4-B178-1A87C79232E2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03D5-B047-47DD-8E58-8AA9944C9FFA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5BBB-F8F9-44A4-B178-1A87C79232E2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03D5-B047-47DD-8E58-8AA9944C9FFA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5BBB-F8F9-44A4-B178-1A87C79232E2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03D5-B047-47DD-8E58-8AA9944C9FF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5BBB-F8F9-44A4-B178-1A87C79232E2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03D5-B047-47DD-8E58-8AA9944C9FF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5BBB-F8F9-44A4-B178-1A87C79232E2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03D5-B047-47DD-8E58-8AA9944C9FF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5BBB-F8F9-44A4-B178-1A87C79232E2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03D5-B047-47DD-8E58-8AA9944C9FFA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5BBB-F8F9-44A4-B178-1A87C79232E2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03D5-B047-47DD-8E58-8AA9944C9FFA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5BBB-F8F9-44A4-B178-1A87C79232E2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03D5-B047-47DD-8E58-8AA9944C9F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5BBB-F8F9-44A4-B178-1A87C79232E2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03D5-B047-47DD-8E58-8AA9944C9F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5BBB-F8F9-44A4-B178-1A87C79232E2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03D5-B047-47DD-8E58-8AA9944C9F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D235BBB-F8F9-44A4-B178-1A87C79232E2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68903D5-B047-47DD-8E58-8AA9944C9F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Химические сказки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517232"/>
            <a:ext cx="4064496" cy="795318"/>
          </a:xfrm>
        </p:spPr>
        <p:txBody>
          <a:bodyPr>
            <a:normAutofit/>
          </a:bodyPr>
          <a:lstStyle/>
          <a:p>
            <a:r>
              <a:rPr lang="ru-RU" dirty="0" smtClean="0"/>
              <a:t>Л.А. Пепеляева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7605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27984" y="1268761"/>
            <a:ext cx="4464496" cy="410445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сказке, которая так и называется, говорится о бедной девочке, которую злая мачеха отправила к Бабе Яге за иголкой и нитками. Девочке грозила смертельная опасность, но ей удалось  убежать. Баба Яга пустилась опять в погоню. Девочка приложила ухо к земле и слышит, что Баба Яга близко, бросила гребешок: сделался лес такой дремучий и страшный: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03847" y="570156"/>
            <a:ext cx="2592289" cy="482580"/>
          </a:xfrm>
        </p:spPr>
        <p:txBody>
          <a:bodyPr/>
          <a:lstStyle/>
          <a:p>
            <a:r>
              <a:rPr lang="ru-RU" sz="3600" b="1" dirty="0">
                <a:solidFill>
                  <a:schemeClr val="tx1"/>
                </a:solidFill>
              </a:rPr>
              <a:t>Баба Яга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Работы среди учащихся; прочитать русские народные сказки, в …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960440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1"/>
          <p:cNvSpPr txBox="1">
            <a:spLocks/>
          </p:cNvSpPr>
          <p:nvPr/>
        </p:nvSpPr>
        <p:spPr>
          <a:xfrm>
            <a:off x="4720955" y="5535240"/>
            <a:ext cx="3872752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 smtClean="0"/>
              <a:t>Стоит преграда на пути,</a:t>
            </a:r>
          </a:p>
          <a:p>
            <a:r>
              <a:rPr lang="ru-RU" b="1" i="1" dirty="0" smtClean="0"/>
              <a:t>Ее никак не обойти».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47452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chemeClr val="tx2">
                <a:lumMod val="60000"/>
                <a:lumOff val="40000"/>
              </a:schemeClr>
            </a:gs>
            <a:gs pos="61000">
              <a:schemeClr val="accent3">
                <a:lumMod val="75000"/>
              </a:schemeClr>
            </a:gs>
            <a:gs pos="82001">
              <a:srgbClr val="99CCFF"/>
            </a:gs>
            <a:gs pos="100000">
              <a:srgbClr val="CCCCFF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268760"/>
            <a:ext cx="2880320" cy="5040560"/>
          </a:xfrm>
        </p:spPr>
        <p:txBody>
          <a:bodyPr>
            <a:noAutofit/>
          </a:bodyPr>
          <a:lstStyle/>
          <a:p>
            <a:r>
              <a:rPr lang="ru-RU" sz="1800" dirty="0"/>
              <a:t> С детства сказку вы читали?</a:t>
            </a:r>
            <a:endParaRPr lang="ru-RU" sz="1800" b="1" dirty="0"/>
          </a:p>
          <a:p>
            <a:r>
              <a:rPr lang="ru-RU" sz="1800" dirty="0"/>
              <a:t>Вспомнить всем тогда  легко</a:t>
            </a:r>
            <a:endParaRPr lang="ru-RU" sz="1800" b="1" dirty="0"/>
          </a:p>
          <a:p>
            <a:r>
              <a:rPr lang="ru-RU" sz="1800" dirty="0"/>
              <a:t>Описание одно.</a:t>
            </a:r>
            <a:endParaRPr lang="ru-RU" sz="1800" b="1" dirty="0"/>
          </a:p>
          <a:p>
            <a:r>
              <a:rPr lang="ru-RU" sz="1800" dirty="0"/>
              <a:t>У красавицы девицы</a:t>
            </a:r>
            <a:endParaRPr lang="ru-RU" sz="1800" b="1" dirty="0"/>
          </a:p>
          <a:p>
            <a:r>
              <a:rPr lang="ru-RU" sz="1800" dirty="0"/>
              <a:t>Щечки, как у заряницы,</a:t>
            </a:r>
            <a:endParaRPr lang="ru-RU" sz="1800" b="1" dirty="0"/>
          </a:p>
          <a:p>
            <a:r>
              <a:rPr lang="ru-RU" sz="1800" dirty="0"/>
              <a:t>Зубы жемчугом блестят,</a:t>
            </a:r>
            <a:endParaRPr lang="ru-RU" sz="1800" b="1" dirty="0"/>
          </a:p>
          <a:p>
            <a:r>
              <a:rPr lang="ru-RU" sz="1800" dirty="0"/>
              <a:t>А глаза огнем горя</a:t>
            </a:r>
            <a:endParaRPr lang="ru-RU" sz="1800" b="1" dirty="0"/>
          </a:p>
          <a:p>
            <a:r>
              <a:rPr lang="ru-RU" sz="1800" dirty="0"/>
              <a:t>Не бесовским   и не красным,</a:t>
            </a:r>
            <a:endParaRPr lang="ru-RU" sz="1800" b="1" dirty="0"/>
          </a:p>
          <a:p>
            <a:r>
              <a:rPr lang="ru-RU" sz="1800" dirty="0"/>
              <a:t>А зеленым и прекрасным.</a:t>
            </a:r>
            <a:endParaRPr lang="ru-RU" sz="1800" b="1" dirty="0"/>
          </a:p>
          <a:p>
            <a:r>
              <a:rPr lang="ru-RU" sz="1800" dirty="0"/>
              <a:t>Из древних сказочных времен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19872" y="404664"/>
            <a:ext cx="2160241" cy="48258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Дракон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Красивые обои - Рисунок , дракон , река , растительность , заяц , арт - с размерами 1400 x 1050 px скачать бесплатно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948" y="1268760"/>
            <a:ext cx="3024336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1"/>
          <p:cNvSpPr txBox="1">
            <a:spLocks/>
          </p:cNvSpPr>
          <p:nvPr/>
        </p:nvSpPr>
        <p:spPr>
          <a:xfrm>
            <a:off x="6013155" y="1628800"/>
            <a:ext cx="3024336" cy="532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/>
              <a:t>Явился  необыкновенный </a:t>
            </a:r>
          </a:p>
          <a:p>
            <a:r>
              <a:rPr lang="ru-RU" sz="1800" b="1" dirty="0"/>
              <a:t>Презлой дракон.</a:t>
            </a:r>
          </a:p>
          <a:p>
            <a:r>
              <a:rPr lang="ru-RU" sz="1800" dirty="0"/>
              <a:t>И закрыл дорогу он на ковер-самолет</a:t>
            </a:r>
            <a:endParaRPr lang="ru-RU" sz="1800" b="1" dirty="0"/>
          </a:p>
          <a:p>
            <a:r>
              <a:rPr lang="ru-RU" sz="1800" dirty="0"/>
              <a:t>С ним сражение начнем.</a:t>
            </a:r>
            <a:endParaRPr lang="ru-RU" sz="1800" b="1" dirty="0"/>
          </a:p>
          <a:p>
            <a:r>
              <a:rPr lang="ru-RU" sz="1800" dirty="0"/>
              <a:t>Чтоб дракона победить,</a:t>
            </a:r>
            <a:endParaRPr lang="ru-RU" sz="1800" b="1" dirty="0"/>
          </a:p>
          <a:p>
            <a:r>
              <a:rPr lang="ru-RU" sz="1800" dirty="0"/>
              <a:t>Его головы надо лишить.</a:t>
            </a:r>
            <a:endParaRPr lang="ru-RU" sz="1800" b="1" dirty="0"/>
          </a:p>
          <a:p>
            <a:r>
              <a:rPr lang="ru-RU" sz="1800" dirty="0"/>
              <a:t>Помогут в этом знания,</a:t>
            </a:r>
            <a:endParaRPr lang="ru-RU" sz="1800" b="1" dirty="0"/>
          </a:p>
          <a:p>
            <a:r>
              <a:rPr lang="ru-RU" sz="1800" dirty="0"/>
              <a:t>Умения и старания.    </a:t>
            </a:r>
            <a:endParaRPr lang="ru-RU" sz="1800" b="1" dirty="0"/>
          </a:p>
          <a:p>
            <a:r>
              <a:rPr lang="ru-RU" sz="1800" dirty="0"/>
              <a:t>Ну, а теперь внимание</a:t>
            </a:r>
            <a:endParaRPr lang="ru-RU" sz="1800" b="1" dirty="0"/>
          </a:p>
          <a:p>
            <a:r>
              <a:rPr lang="ru-RU" sz="1800" dirty="0"/>
              <a:t>Представляем вам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3186189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39000">
              <a:schemeClr val="accent1">
                <a:lumMod val="75000"/>
              </a:schemeClr>
            </a:gs>
            <a:gs pos="47000">
              <a:srgbClr val="9999FF"/>
            </a:gs>
            <a:gs pos="60001">
              <a:schemeClr val="accent1">
                <a:lumMod val="60000"/>
                <a:lumOff val="40000"/>
              </a:schemeClr>
            </a:gs>
            <a:gs pos="71001">
              <a:schemeClr val="accent5">
                <a:lumMod val="60000"/>
                <a:lumOff val="40000"/>
              </a:schemeClr>
            </a:gs>
            <a:gs pos="81000">
              <a:schemeClr val="accent6">
                <a:lumMod val="75000"/>
              </a:schemeClr>
            </a:gs>
            <a:gs pos="100000">
              <a:srgbClr val="7030A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76673"/>
            <a:ext cx="2736304" cy="2160240"/>
          </a:xfrm>
          <a:solidFill>
            <a:srgbClr val="92D050"/>
          </a:solidFill>
        </p:spPr>
        <p:txBody>
          <a:bodyPr>
            <a:normAutofit fontScale="92500"/>
          </a:bodyPr>
          <a:lstStyle/>
          <a:p>
            <a:r>
              <a:rPr lang="ru-RU" dirty="0"/>
              <a:t>Я и туча, и туман                             </a:t>
            </a:r>
            <a:endParaRPr lang="ru-RU" b="1" dirty="0"/>
          </a:p>
          <a:p>
            <a:r>
              <a:rPr lang="ru-RU" dirty="0"/>
              <a:t>И ручей, и океан</a:t>
            </a:r>
            <a:endParaRPr lang="ru-RU" b="1" dirty="0"/>
          </a:p>
          <a:p>
            <a:r>
              <a:rPr lang="ru-RU" dirty="0"/>
              <a:t>И летаю, и бегу,</a:t>
            </a:r>
            <a:endParaRPr lang="ru-RU" b="1" dirty="0"/>
          </a:p>
          <a:p>
            <a:r>
              <a:rPr lang="ru-RU" dirty="0"/>
              <a:t>И стеклянной быть могу! </a:t>
            </a: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267744" y="2636912"/>
            <a:ext cx="4104456" cy="2016224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Через нос проходит в грудь           </a:t>
            </a:r>
            <a:endParaRPr lang="ru-RU" b="1" dirty="0"/>
          </a:p>
          <a:p>
            <a:r>
              <a:rPr lang="ru-RU" dirty="0" smtClean="0"/>
              <a:t>И </a:t>
            </a:r>
            <a:r>
              <a:rPr lang="ru-RU" dirty="0"/>
              <a:t>обратный держит путь.</a:t>
            </a:r>
            <a:endParaRPr lang="ru-RU" b="1" dirty="0"/>
          </a:p>
          <a:p>
            <a:r>
              <a:rPr lang="ru-RU" dirty="0"/>
              <a:t>Он невидимый, и все же</a:t>
            </a:r>
            <a:endParaRPr lang="ru-RU" b="1" dirty="0"/>
          </a:p>
          <a:p>
            <a:r>
              <a:rPr lang="ru-RU" dirty="0"/>
              <a:t> Без него мы жить не можем. 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5364088" y="4680013"/>
            <a:ext cx="3600400" cy="17733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Помни, боевой народ,</a:t>
            </a:r>
            <a:endParaRPr lang="ru-RU" b="1" dirty="0"/>
          </a:p>
          <a:p>
            <a:r>
              <a:rPr lang="ru-RU" dirty="0"/>
              <a:t>Первый лекарь –это  он!               </a:t>
            </a:r>
            <a:endParaRPr lang="ru-RU" b="1" dirty="0"/>
          </a:p>
          <a:p>
            <a:r>
              <a:rPr lang="ru-RU" dirty="0"/>
              <a:t>Раны мажь, не ойкай,   </a:t>
            </a:r>
            <a:endParaRPr lang="ru-RU" b="1" dirty="0"/>
          </a:p>
          <a:p>
            <a:r>
              <a:rPr lang="ru-RU" dirty="0"/>
              <a:t>Этой    настойкой!  </a:t>
            </a:r>
          </a:p>
        </p:txBody>
      </p:sp>
    </p:spTree>
    <p:extLst>
      <p:ext uri="{BB962C8B-B14F-4D97-AF65-F5344CB8AC3E}">
        <p14:creationId xmlns:p14="http://schemas.microsoft.com/office/powerpoint/2010/main" val="342336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39000">
              <a:schemeClr val="accent1">
                <a:lumMod val="75000"/>
              </a:schemeClr>
            </a:gs>
            <a:gs pos="47000">
              <a:srgbClr val="9999FF"/>
            </a:gs>
            <a:gs pos="60001">
              <a:schemeClr val="accent1">
                <a:lumMod val="60000"/>
                <a:lumOff val="40000"/>
              </a:schemeClr>
            </a:gs>
            <a:gs pos="71001">
              <a:schemeClr val="accent5">
                <a:lumMod val="60000"/>
                <a:lumOff val="40000"/>
              </a:schemeClr>
            </a:gs>
            <a:gs pos="81000">
              <a:schemeClr val="accent6">
                <a:lumMod val="75000"/>
              </a:schemeClr>
            </a:gs>
            <a:gs pos="100000">
              <a:srgbClr val="7030A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15716" y="2636912"/>
            <a:ext cx="3672408" cy="1440160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>
            <a:normAutofit fontScale="85000" lnSpcReduction="10000"/>
          </a:bodyPr>
          <a:lstStyle/>
          <a:p>
            <a:r>
              <a:rPr lang="ru-RU" dirty="0"/>
              <a:t>От всех металлов отличаюсь          </a:t>
            </a:r>
            <a:endParaRPr lang="ru-RU" b="1" dirty="0"/>
          </a:p>
          <a:p>
            <a:r>
              <a:rPr lang="ru-RU" dirty="0"/>
              <a:t>Я в медицине применяюсь </a:t>
            </a:r>
            <a:endParaRPr lang="ru-RU" b="1" dirty="0"/>
          </a:p>
          <a:p>
            <a:r>
              <a:rPr lang="ru-RU" dirty="0"/>
              <a:t>Блестящим шариком качусь</a:t>
            </a:r>
            <a:endParaRPr lang="ru-RU" b="1" dirty="0"/>
          </a:p>
          <a:p>
            <a:r>
              <a:rPr lang="ru-RU" dirty="0"/>
              <a:t> Когда случайно я прольюсь.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476672"/>
            <a:ext cx="3384376" cy="175432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dirty="0"/>
              <a:t>Первый слог – обычный воз,</a:t>
            </a:r>
            <a:endParaRPr lang="ru-RU" b="1" dirty="0"/>
          </a:p>
          <a:p>
            <a:r>
              <a:rPr lang="ru-RU" dirty="0"/>
              <a:t>А второй мы встретим в сказке.</a:t>
            </a:r>
            <a:endParaRPr lang="ru-RU" b="1" dirty="0"/>
          </a:p>
          <a:p>
            <a:r>
              <a:rPr lang="ru-RU" dirty="0"/>
              <a:t>Он бывает очень  зол</a:t>
            </a:r>
            <a:endParaRPr lang="ru-RU" b="1" dirty="0"/>
          </a:p>
          <a:p>
            <a:r>
              <a:rPr lang="ru-RU" dirty="0"/>
              <a:t>И бывает очень ласков.</a:t>
            </a:r>
            <a:endParaRPr lang="ru-RU" b="1" dirty="0"/>
          </a:p>
          <a:p>
            <a:r>
              <a:rPr lang="ru-RU" dirty="0"/>
              <a:t>Слово целое – вокруг,</a:t>
            </a:r>
            <a:endParaRPr lang="ru-RU" b="1" dirty="0"/>
          </a:p>
          <a:p>
            <a:r>
              <a:rPr lang="ru-RU" dirty="0"/>
              <a:t>Угадай, что это, друг!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4847917"/>
            <a:ext cx="6984776" cy="400110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Какой сказочный герой от рождения владел тремя  языками? </a:t>
            </a:r>
          </a:p>
        </p:txBody>
      </p:sp>
    </p:spTree>
    <p:extLst>
      <p:ext uri="{BB962C8B-B14F-4D97-AF65-F5344CB8AC3E}">
        <p14:creationId xmlns:p14="http://schemas.microsoft.com/office/powerpoint/2010/main" val="1155125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3000">
              <a:schemeClr val="accent1">
                <a:lumMod val="40000"/>
                <a:lumOff val="60000"/>
              </a:schemeClr>
            </a:gs>
            <a:gs pos="28000">
              <a:srgbClr val="00B0F0"/>
            </a:gs>
            <a:gs pos="42999">
              <a:schemeClr val="accent1">
                <a:lumMod val="40000"/>
                <a:lumOff val="60000"/>
              </a:schemeClr>
            </a:gs>
            <a:gs pos="58000">
              <a:srgbClr val="00B0F0"/>
            </a:gs>
            <a:gs pos="72000">
              <a:schemeClr val="accent1">
                <a:lumMod val="40000"/>
                <a:lumOff val="60000"/>
              </a:schemeClr>
            </a:gs>
            <a:gs pos="87000">
              <a:srgbClr val="00B0F0"/>
            </a:gs>
            <a:gs pos="100000">
              <a:schemeClr val="accent1">
                <a:lumMod val="40000"/>
                <a:lumOff val="60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80728"/>
            <a:ext cx="3960440" cy="4464496"/>
          </a:xfrm>
        </p:spPr>
        <p:txBody>
          <a:bodyPr>
            <a:normAutofit/>
          </a:bodyPr>
          <a:lstStyle/>
          <a:p>
            <a:r>
              <a:rPr lang="ru-RU" dirty="0"/>
              <a:t>В известной сказке огнедышащему злому чудовищу противостоит кто? Конечно, </a:t>
            </a:r>
            <a:r>
              <a:rPr lang="ru-RU" dirty="0" smtClean="0"/>
              <a:t>рыцари.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Мы много раз видели пламя, но, может быть, у сказочных жар-птицы и  дракона они были не совсем обычными, а, например, зеленым или другого цвета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332656"/>
            <a:ext cx="3600401" cy="482580"/>
          </a:xfrm>
        </p:spPr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</a:rPr>
              <a:t>Змей Горыныч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Змей Горыныч - реальность? Briefly about Myster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52736"/>
            <a:ext cx="4608512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23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3968" y="2992266"/>
            <a:ext cx="4392488" cy="3533077"/>
          </a:xfrm>
          <a:solidFill>
            <a:schemeClr val="bg1">
              <a:lumMod val="5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А </a:t>
            </a:r>
            <a:r>
              <a:rPr lang="ru-RU" dirty="0"/>
              <a:t>почему цветок именно так </a:t>
            </a:r>
            <a:r>
              <a:rPr lang="ru-RU" dirty="0" smtClean="0"/>
              <a:t>называется</a:t>
            </a:r>
            <a:r>
              <a:rPr lang="ru-RU" dirty="0"/>
              <a:t>?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Цветок </a:t>
            </a:r>
            <a:r>
              <a:rPr lang="ru-RU" dirty="0" smtClean="0"/>
              <a:t>похож </a:t>
            </a:r>
            <a:r>
              <a:rPr lang="ru-RU" dirty="0"/>
              <a:t>на ромашку. У него </a:t>
            </a:r>
            <a:r>
              <a:rPr lang="ru-RU" dirty="0" smtClean="0"/>
              <a:t>семь </a:t>
            </a:r>
            <a:r>
              <a:rPr lang="ru-RU" dirty="0"/>
              <a:t>прозрачных лепестков, каждый лепесток </a:t>
            </a:r>
            <a:r>
              <a:rPr lang="ru-RU" dirty="0" smtClean="0"/>
              <a:t>разного </a:t>
            </a:r>
            <a:r>
              <a:rPr lang="ru-RU" dirty="0"/>
              <a:t>цвета: </a:t>
            </a:r>
            <a:r>
              <a:rPr lang="ru-RU" b="1" dirty="0" smtClean="0">
                <a:solidFill>
                  <a:srgbClr val="FF0000"/>
                </a:solidFill>
              </a:rPr>
              <a:t>красный</a:t>
            </a:r>
            <a:r>
              <a:rPr lang="ru-RU" b="1" dirty="0" smtClean="0"/>
              <a:t>, </a:t>
            </a:r>
            <a:r>
              <a:rPr lang="ru-RU" b="1" dirty="0">
                <a:solidFill>
                  <a:srgbClr val="C96335"/>
                </a:solidFill>
              </a:rPr>
              <a:t>оранжевый</a:t>
            </a:r>
            <a:r>
              <a:rPr lang="ru-RU" b="1" dirty="0" smtClean="0"/>
              <a:t>, </a:t>
            </a:r>
            <a:r>
              <a:rPr lang="ru-RU" b="1" dirty="0">
                <a:solidFill>
                  <a:srgbClr val="FFC000"/>
                </a:solidFill>
              </a:rPr>
              <a:t>желтый</a:t>
            </a:r>
            <a:r>
              <a:rPr lang="ru-RU" b="1" dirty="0"/>
              <a:t>,</a:t>
            </a:r>
            <a:r>
              <a:rPr lang="ru-RU" b="1" dirty="0" smtClean="0"/>
              <a:t>  </a:t>
            </a:r>
            <a:r>
              <a:rPr lang="ru-RU" b="1" dirty="0">
                <a:solidFill>
                  <a:srgbClr val="00B050"/>
                </a:solidFill>
              </a:rPr>
              <a:t>зеленый</a:t>
            </a:r>
            <a:r>
              <a:rPr lang="ru-RU" b="1" dirty="0"/>
              <a:t>, </a:t>
            </a:r>
            <a:r>
              <a:rPr lang="ru-RU" b="1" dirty="0" smtClean="0">
                <a:solidFill>
                  <a:srgbClr val="00B0F0"/>
                </a:solidFill>
              </a:rPr>
              <a:t>голубой</a:t>
            </a:r>
            <a:r>
              <a:rPr lang="ru-RU" b="1" dirty="0" smtClean="0"/>
              <a:t>, </a:t>
            </a:r>
            <a:r>
              <a:rPr lang="ru-RU" b="1" dirty="0" smtClean="0">
                <a:solidFill>
                  <a:srgbClr val="0070C0"/>
                </a:solidFill>
              </a:rPr>
              <a:t>синий</a:t>
            </a:r>
            <a:r>
              <a:rPr lang="ru-RU" b="1" dirty="0" smtClean="0"/>
              <a:t> </a:t>
            </a:r>
            <a:r>
              <a:rPr lang="ru-RU" dirty="0" smtClean="0"/>
              <a:t>и </a:t>
            </a:r>
            <a:r>
              <a:rPr lang="ru-RU" dirty="0" smtClean="0">
                <a:solidFill>
                  <a:srgbClr val="7030A0"/>
                </a:solidFill>
              </a:rPr>
              <a:t>фиолетовый</a:t>
            </a:r>
            <a:r>
              <a:rPr lang="ru-RU" dirty="0" smtClean="0"/>
              <a:t>. </a:t>
            </a:r>
            <a:r>
              <a:rPr lang="ru-RU" dirty="0"/>
              <a:t>Эти лепестки </a:t>
            </a:r>
            <a:r>
              <a:rPr lang="ru-RU" dirty="0" smtClean="0"/>
              <a:t>всех </a:t>
            </a:r>
            <a:r>
              <a:rPr lang="ru-RU" dirty="0"/>
              <a:t>цветов радуги, такие же, как содержимое этих пробирок.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482580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«</a:t>
            </a:r>
            <a:r>
              <a:rPr lang="ru-RU" sz="3600" b="1" dirty="0"/>
              <a:t>Цветик- </a:t>
            </a:r>
            <a:r>
              <a:rPr lang="ru-RU" sz="3600" b="1" dirty="0" err="1" smtClean="0"/>
              <a:t>семицветик</a:t>
            </a:r>
            <a:r>
              <a:rPr lang="ru-RU" sz="3600" b="1" dirty="0" smtClean="0"/>
              <a:t>»</a:t>
            </a:r>
            <a:r>
              <a:rPr lang="ru-RU" sz="3600" dirty="0" smtClean="0"/>
              <a:t>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 descr="Иллюстрация 19 из 41 для Сборник мультфильмов 8: Цветик-семицветик Лабиринт - виде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816424" cy="5256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C:\Users\stedoy\Desktop\Химические сказки\Пробирк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248" y="980728"/>
            <a:ext cx="4032448" cy="181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6585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5301208"/>
            <a:ext cx="7617169" cy="824954"/>
          </a:xfrm>
          <a:noFill/>
        </p:spPr>
        <p:txBody>
          <a:bodyPr>
            <a:normAutofit/>
          </a:bodyPr>
          <a:lstStyle/>
          <a:p>
            <a:r>
              <a:rPr lang="ru-RU" dirty="0"/>
              <a:t>Волшебство в сказке – дело обычное. Пусть и наш цветочек станет аленьким!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482580"/>
          </a:xfrm>
        </p:spPr>
        <p:txBody>
          <a:bodyPr/>
          <a:lstStyle/>
          <a:p>
            <a:r>
              <a:rPr lang="ru-RU" sz="3600" b="1" dirty="0">
                <a:solidFill>
                  <a:schemeClr val="accent5"/>
                </a:solidFill>
              </a:rPr>
              <a:t>«Аленький цветочек»</a:t>
            </a:r>
            <a:endParaRPr lang="ru-RU" sz="3600" dirty="0">
              <a:solidFill>
                <a:schemeClr val="accent5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5616624" cy="371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7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494349"/>
            <a:ext cx="4592833" cy="1654731"/>
          </a:xfrm>
        </p:spPr>
        <p:txBody>
          <a:bodyPr>
            <a:normAutofit/>
          </a:bodyPr>
          <a:lstStyle/>
          <a:p>
            <a:r>
              <a:rPr lang="ru-RU" dirty="0" smtClean="0"/>
              <a:t>В сказке   </a:t>
            </a:r>
          </a:p>
          <a:p>
            <a:r>
              <a:rPr lang="ru-RU" dirty="0" smtClean="0"/>
              <a:t>Опыты мы показали,</a:t>
            </a:r>
            <a:endParaRPr lang="ru-RU" b="1" dirty="0"/>
          </a:p>
          <a:p>
            <a:r>
              <a:rPr lang="ru-RU" dirty="0"/>
              <a:t> </a:t>
            </a:r>
            <a:r>
              <a:rPr lang="ru-RU" dirty="0" smtClean="0"/>
              <a:t>Про вещества вам рассказали.</a:t>
            </a:r>
            <a:endParaRPr lang="ru-RU" b="1" dirty="0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4515331" y="4653136"/>
            <a:ext cx="4304801" cy="1900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Сказка – ложь, да в ней намек</a:t>
            </a:r>
            <a:endParaRPr lang="ru-RU" b="1" dirty="0"/>
          </a:p>
          <a:p>
            <a:r>
              <a:rPr lang="ru-RU" dirty="0"/>
              <a:t>Добрым молодцам урок.</a:t>
            </a:r>
            <a:endParaRPr lang="ru-RU" b="1" dirty="0"/>
          </a:p>
          <a:p>
            <a:r>
              <a:rPr lang="ru-RU" dirty="0"/>
              <a:t>Вот и сказке конец,</a:t>
            </a:r>
            <a:endParaRPr lang="ru-RU" b="1" dirty="0"/>
          </a:p>
          <a:p>
            <a:r>
              <a:rPr lang="ru-RU" dirty="0"/>
              <a:t>А кто слушал молодец!</a:t>
            </a:r>
          </a:p>
        </p:txBody>
      </p:sp>
      <p:pic>
        <p:nvPicPr>
          <p:cNvPr id="5" name="Picture 2" descr="C:\Users\stedoy\Desktop\Химические сказки\вулк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3134552" cy="17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stedoy\Desktop\Химические сказки\опыт алладин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664"/>
            <a:ext cx="275130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tedoy\Desktop\Химические сказки\опыт кислоро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237"/>
            <a:ext cx="2913063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stedoy\Desktop\Химические сказки\Опыт магни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93" y="764704"/>
            <a:ext cx="25717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Ортофосфорная кислота. . Цена 333 руб., купить в Калуг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17703"/>
            <a:ext cx="2504601" cy="183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5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924944"/>
            <a:ext cx="7745505" cy="1180653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Спасибо за внимание!</a:t>
            </a:r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val="82988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900">
              <a:srgbClr val="E4D4D3"/>
            </a:gs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253" y="2708920"/>
            <a:ext cx="4536503" cy="3877815"/>
          </a:xfrm>
        </p:spPr>
        <p:txBody>
          <a:bodyPr>
            <a:normAutofit fontScale="92500"/>
          </a:bodyPr>
          <a:lstStyle/>
          <a:p>
            <a:r>
              <a:rPr lang="ru-RU" dirty="0"/>
              <a:t>Все </a:t>
            </a:r>
            <a:r>
              <a:rPr lang="ru-RU" dirty="0" smtClean="0"/>
              <a:t>мы </a:t>
            </a:r>
            <a:r>
              <a:rPr lang="ru-RU" dirty="0"/>
              <a:t>с детства любим </a:t>
            </a:r>
            <a:r>
              <a:rPr lang="ru-RU" dirty="0" smtClean="0"/>
              <a:t>сказки</a:t>
            </a:r>
            <a:endParaRPr lang="ru-RU" b="1" dirty="0"/>
          </a:p>
          <a:p>
            <a:r>
              <a:rPr lang="ru-RU" dirty="0"/>
              <a:t>Приключения, чудеса</a:t>
            </a:r>
            <a:endParaRPr lang="ru-RU" b="1" dirty="0"/>
          </a:p>
          <a:p>
            <a:r>
              <a:rPr lang="ru-RU" dirty="0"/>
              <a:t>В них добро срывает маски,</a:t>
            </a:r>
            <a:endParaRPr lang="ru-RU" b="1" dirty="0"/>
          </a:p>
          <a:p>
            <a:r>
              <a:rPr lang="ru-RU" dirty="0"/>
              <a:t>Побеждает в них краса.</a:t>
            </a:r>
            <a:endParaRPr lang="ru-RU" b="1" dirty="0"/>
          </a:p>
          <a:p>
            <a:r>
              <a:rPr lang="ru-RU" dirty="0"/>
              <a:t>Любим сказочных героев,</a:t>
            </a:r>
            <a:endParaRPr lang="ru-RU" b="1" dirty="0"/>
          </a:p>
          <a:p>
            <a:r>
              <a:rPr lang="ru-RU" dirty="0"/>
              <a:t>Мудрость, честность и любовь,</a:t>
            </a:r>
            <a:endParaRPr lang="ru-RU" b="1" dirty="0"/>
          </a:p>
          <a:p>
            <a:r>
              <a:rPr lang="ru-RU" dirty="0"/>
              <a:t>Восхищаемся порою</a:t>
            </a:r>
            <a:endParaRPr lang="ru-RU" b="1" dirty="0"/>
          </a:p>
          <a:p>
            <a:r>
              <a:rPr lang="ru-RU" dirty="0"/>
              <a:t>Былью сказочных миров.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4446732" y="2708920"/>
            <a:ext cx="4536504" cy="38778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Иногда мы в старой сказке </a:t>
            </a:r>
            <a:endParaRPr lang="ru-RU" b="1" dirty="0"/>
          </a:p>
          <a:p>
            <a:r>
              <a:rPr lang="ru-RU" dirty="0"/>
              <a:t>Жизнь свою увидим вдруг,</a:t>
            </a:r>
            <a:endParaRPr lang="ru-RU" b="1" dirty="0"/>
          </a:p>
          <a:p>
            <a:r>
              <a:rPr lang="ru-RU" dirty="0"/>
              <a:t>И по ней, как по подсказке,</a:t>
            </a:r>
            <a:endParaRPr lang="ru-RU" b="1" dirty="0"/>
          </a:p>
          <a:p>
            <a:r>
              <a:rPr lang="ru-RU" dirty="0"/>
              <a:t>Вмиг поймем, кто враг, кто друг.</a:t>
            </a:r>
            <a:endParaRPr lang="ru-RU" b="1" dirty="0"/>
          </a:p>
          <a:p>
            <a:r>
              <a:rPr lang="ru-RU" dirty="0"/>
              <a:t>Приходите к нам, друзья,</a:t>
            </a:r>
            <a:endParaRPr lang="ru-RU" b="1" dirty="0"/>
          </a:p>
          <a:p>
            <a:r>
              <a:rPr lang="ru-RU" dirty="0"/>
              <a:t>Это пропустить нельзя</a:t>
            </a:r>
            <a:endParaRPr lang="ru-RU" b="1" dirty="0"/>
          </a:p>
          <a:p>
            <a:r>
              <a:rPr lang="ru-RU" dirty="0"/>
              <a:t>Наши сказочные герои</a:t>
            </a:r>
            <a:endParaRPr lang="ru-RU" b="1" dirty="0"/>
          </a:p>
          <a:p>
            <a:r>
              <a:rPr lang="ru-RU" dirty="0"/>
              <a:t>От души всех приглашают.</a:t>
            </a:r>
          </a:p>
        </p:txBody>
      </p:sp>
      <p:pic>
        <p:nvPicPr>
          <p:cNvPr id="1026" name="Picture 2" descr="C:\Users\stedoy\Desktop\Химические сказки\skazki_pushkina_tsvet_new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56984" cy="199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21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FFC000"/>
            </a:gs>
            <a:gs pos="100000">
              <a:srgbClr val="00B0F0"/>
            </a:gs>
            <a:gs pos="3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80728"/>
            <a:ext cx="3512712" cy="5616624"/>
          </a:xfrm>
        </p:spPr>
        <p:txBody>
          <a:bodyPr>
            <a:noAutofit/>
          </a:bodyPr>
          <a:lstStyle/>
          <a:p>
            <a:r>
              <a:rPr lang="ru-RU" sz="1200" dirty="0"/>
              <a:t>У лукоморья дуб зеленый</a:t>
            </a:r>
            <a:endParaRPr lang="ru-RU" sz="1200" b="1" dirty="0"/>
          </a:p>
          <a:p>
            <a:r>
              <a:rPr lang="ru-RU" sz="1200" dirty="0"/>
              <a:t>Златая цепь на дубе </a:t>
            </a:r>
            <a:r>
              <a:rPr lang="ru-RU" sz="1200" dirty="0" smtClean="0"/>
              <a:t>том</a:t>
            </a:r>
            <a:endParaRPr lang="ru-RU" sz="1200" b="1" dirty="0"/>
          </a:p>
          <a:p>
            <a:r>
              <a:rPr lang="ru-RU" sz="1200" dirty="0"/>
              <a:t>И днем и ночью кот ученый</a:t>
            </a:r>
            <a:endParaRPr lang="ru-RU" sz="1200" b="1" dirty="0"/>
          </a:p>
          <a:p>
            <a:r>
              <a:rPr lang="ru-RU" sz="1200" dirty="0"/>
              <a:t>Читает правила котам: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200" b="1" dirty="0"/>
          </a:p>
          <a:p>
            <a:r>
              <a:rPr lang="ru-RU" sz="1200" dirty="0"/>
              <a:t>“В кабинет химии без разрешения не входят</a:t>
            </a:r>
            <a:endParaRPr lang="ru-RU" sz="1200" b="1" dirty="0"/>
          </a:p>
          <a:p>
            <a:r>
              <a:rPr lang="ru-RU" sz="1200" dirty="0"/>
              <a:t>Об осторожности все помнят,</a:t>
            </a:r>
            <a:endParaRPr lang="ru-RU" sz="1200" b="1" dirty="0"/>
          </a:p>
          <a:p>
            <a:r>
              <a:rPr lang="ru-RU" sz="1200" dirty="0"/>
              <a:t>И опыт выполняют тот,</a:t>
            </a:r>
            <a:endParaRPr lang="ru-RU" sz="1200" b="1" dirty="0"/>
          </a:p>
          <a:p>
            <a:r>
              <a:rPr lang="ru-RU" sz="1200" dirty="0"/>
              <a:t>Что объяснил ученый кот.</a:t>
            </a:r>
            <a:endParaRPr lang="ru-RU" sz="1200" b="1" dirty="0"/>
          </a:p>
          <a:p>
            <a:r>
              <a:rPr lang="ru-RU" sz="1200" dirty="0"/>
              <a:t>На этикетку посмотри –</a:t>
            </a:r>
            <a:endParaRPr lang="ru-RU" sz="1200" b="1" dirty="0"/>
          </a:p>
          <a:p>
            <a:r>
              <a:rPr lang="ru-RU" sz="1200" dirty="0"/>
              <a:t>Пробирку правильно держи,</a:t>
            </a:r>
            <a:endParaRPr lang="ru-RU" sz="1200" b="1" dirty="0"/>
          </a:p>
          <a:p>
            <a:r>
              <a:rPr lang="ru-RU" sz="1200" dirty="0"/>
              <a:t>Все реактивы в том количестве бери,</a:t>
            </a:r>
            <a:endParaRPr lang="ru-RU" sz="1200" b="1" dirty="0"/>
          </a:p>
          <a:p>
            <a:r>
              <a:rPr lang="ru-RU" sz="1200" dirty="0"/>
              <a:t>Как говорит вам кот ученый.</a:t>
            </a:r>
            <a:endParaRPr lang="ru-RU" sz="1200" b="1" dirty="0"/>
          </a:p>
          <a:p>
            <a:r>
              <a:rPr lang="ru-RU" sz="1200" dirty="0"/>
              <a:t>Остатки вместе не сливайте-</a:t>
            </a:r>
            <a:endParaRPr lang="ru-RU" sz="1200" b="1" dirty="0"/>
          </a:p>
          <a:p>
            <a:r>
              <a:rPr lang="ru-RU" sz="1200" dirty="0"/>
              <a:t>Коту ученому </a:t>
            </a:r>
            <a:r>
              <a:rPr lang="ru-RU" sz="1200" dirty="0" smtClean="0"/>
              <a:t>отдайте.</a:t>
            </a:r>
            <a:endParaRPr lang="ru-RU" sz="1200" b="1" dirty="0"/>
          </a:p>
          <a:p>
            <a:r>
              <a:rPr lang="ru-RU" sz="1200" dirty="0"/>
              <a:t>Со стеклянной посудой будьте осторожны:</a:t>
            </a:r>
            <a:endParaRPr lang="ru-RU" sz="1200" b="1" dirty="0"/>
          </a:p>
          <a:p>
            <a:r>
              <a:rPr lang="ru-RU" sz="1200" dirty="0"/>
              <a:t>Не  </a:t>
            </a:r>
            <a:r>
              <a:rPr lang="ru-RU" sz="1200" dirty="0" err="1"/>
              <a:t>расплескайте</a:t>
            </a:r>
            <a:r>
              <a:rPr lang="ru-RU" sz="1200" dirty="0"/>
              <a:t> все вокруг-</a:t>
            </a:r>
            <a:endParaRPr lang="ru-RU" sz="1200" b="1" dirty="0"/>
          </a:p>
          <a:p>
            <a:r>
              <a:rPr lang="ru-RU" sz="1200" dirty="0"/>
              <a:t>Испортить пол и мебель можно.</a:t>
            </a:r>
            <a:endParaRPr lang="ru-RU" sz="1200" b="1" dirty="0"/>
          </a:p>
          <a:p>
            <a:r>
              <a:rPr lang="ru-RU" sz="1200" dirty="0"/>
              <a:t>Не повредите глаз и рук</a:t>
            </a:r>
            <a:endParaRPr lang="ru-RU" sz="1200" b="1" dirty="0"/>
          </a:p>
          <a:p>
            <a:r>
              <a:rPr lang="ru-RU" sz="1200" dirty="0"/>
              <a:t>При нагревании пробирки,</a:t>
            </a:r>
            <a:endParaRPr lang="ru-RU" sz="1200" b="1" dirty="0"/>
          </a:p>
          <a:p>
            <a:r>
              <a:rPr lang="ru-RU" sz="1200" dirty="0"/>
              <a:t>Чтоб не было потом обидно</a:t>
            </a:r>
            <a:endParaRPr lang="ru-RU" sz="1200" b="1" dirty="0"/>
          </a:p>
          <a:p>
            <a:r>
              <a:rPr lang="ru-RU" sz="1200" dirty="0"/>
              <a:t>За результаты злой ошибки.</a:t>
            </a:r>
            <a:endParaRPr lang="ru-RU" sz="1200" b="1" dirty="0"/>
          </a:p>
          <a:p>
            <a:r>
              <a:rPr lang="ru-RU" sz="1200" dirty="0"/>
              <a:t>И я не давно молод был,</a:t>
            </a:r>
            <a:endParaRPr lang="ru-RU" sz="1200" b="1" dirty="0"/>
          </a:p>
          <a:p>
            <a:r>
              <a:rPr lang="ru-RU" sz="1200" dirty="0"/>
              <a:t>Но никогда </a:t>
            </a:r>
            <a:r>
              <a:rPr lang="ru-RU" sz="1200" dirty="0" err="1"/>
              <a:t>химсмесь</a:t>
            </a:r>
            <a:r>
              <a:rPr lang="ru-RU" sz="1200" dirty="0"/>
              <a:t> не пил,</a:t>
            </a:r>
            <a:endParaRPr lang="ru-RU" sz="1200" b="1" dirty="0"/>
          </a:p>
          <a:p>
            <a:r>
              <a:rPr lang="ru-RU" sz="1200" dirty="0"/>
              <a:t>И потому сегодня я</a:t>
            </a:r>
            <a:endParaRPr lang="ru-RU" sz="1200" b="1" dirty="0"/>
          </a:p>
          <a:p>
            <a:r>
              <a:rPr lang="ru-RU" sz="1200" dirty="0"/>
              <a:t>Учу вас правилам друзья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56263" cy="482580"/>
          </a:xfrm>
        </p:spPr>
        <p:txBody>
          <a:bodyPr/>
          <a:lstStyle/>
          <a:p>
            <a:r>
              <a:rPr lang="ru-RU" sz="3200" dirty="0"/>
              <a:t>А.С. </a:t>
            </a:r>
            <a:r>
              <a:rPr lang="ru-RU" sz="3200" dirty="0" smtClean="0"/>
              <a:t>Пушкин «У лукоморья дуб зеленый»</a:t>
            </a:r>
            <a:endParaRPr lang="ru-RU" sz="3200" dirty="0"/>
          </a:p>
        </p:txBody>
      </p:sp>
      <p:pic>
        <p:nvPicPr>
          <p:cNvPr id="2051" name="Picture 3" descr="C:\Users\stedoy\Desktop\Химические сказки\у лукоморья дуб зеле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80728"/>
            <a:ext cx="489654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79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FF0000">
                <a:lumMod val="50000"/>
                <a:lumOff val="50000"/>
              </a:srgbClr>
            </a:gs>
            <a:gs pos="35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01730" y="2204864"/>
            <a:ext cx="4464496" cy="3877815"/>
          </a:xfrm>
        </p:spPr>
        <p:txBody>
          <a:bodyPr>
            <a:normAutofit/>
          </a:bodyPr>
          <a:lstStyle/>
          <a:p>
            <a:r>
              <a:rPr lang="ru-RU" dirty="0" smtClean="0"/>
              <a:t>Маг </a:t>
            </a:r>
            <a:r>
              <a:rPr lang="ru-RU" dirty="0"/>
              <a:t>я, братцы, чародей,              </a:t>
            </a:r>
            <a:endParaRPr lang="ru-RU" b="1" dirty="0"/>
          </a:p>
          <a:p>
            <a:r>
              <a:rPr lang="ru-RU" dirty="0" smtClean="0"/>
              <a:t>Удивить </a:t>
            </a:r>
            <a:r>
              <a:rPr lang="ru-RU" dirty="0"/>
              <a:t>могу людей,                   </a:t>
            </a:r>
            <a:endParaRPr lang="ru-RU" b="1" dirty="0"/>
          </a:p>
          <a:p>
            <a:r>
              <a:rPr lang="ru-RU" dirty="0" smtClean="0"/>
              <a:t>Волос </a:t>
            </a:r>
            <a:r>
              <a:rPr lang="ru-RU" dirty="0"/>
              <a:t>мой, крути, вертись,          </a:t>
            </a:r>
            <a:endParaRPr lang="ru-RU" b="1" dirty="0"/>
          </a:p>
          <a:p>
            <a:r>
              <a:rPr lang="ru-RU" dirty="0" smtClean="0"/>
              <a:t>Волшебство вмиг совершись.</a:t>
            </a:r>
          </a:p>
          <a:p>
            <a:r>
              <a:rPr lang="ru-RU" dirty="0"/>
              <a:t>Водичку бесцветную</a:t>
            </a:r>
            <a:r>
              <a:rPr lang="ru-RU" dirty="0" smtClean="0"/>
              <a:t>,</a:t>
            </a:r>
          </a:p>
          <a:p>
            <a:r>
              <a:rPr lang="ru-RU" dirty="0"/>
              <a:t>С виду не приметную,</a:t>
            </a:r>
            <a:endParaRPr lang="ru-RU" b="1" dirty="0"/>
          </a:p>
          <a:p>
            <a:r>
              <a:rPr lang="ru-RU" dirty="0"/>
              <a:t>Наливаю, </a:t>
            </a:r>
            <a:r>
              <a:rPr lang="ru-RU" dirty="0" smtClean="0"/>
              <a:t>разболтаю      </a:t>
            </a:r>
            <a:endParaRPr lang="ru-RU" b="1" dirty="0"/>
          </a:p>
          <a:p>
            <a:r>
              <a:rPr lang="ru-RU" dirty="0"/>
              <a:t>И явление наблюдаю. 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720080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chemeClr val="tx1"/>
                </a:solidFill>
              </a:rPr>
              <a:t>Старик </a:t>
            </a:r>
            <a:r>
              <a:rPr lang="ru-RU" sz="3600" b="1" dirty="0">
                <a:solidFill>
                  <a:schemeClr val="tx1"/>
                </a:solidFill>
              </a:rPr>
              <a:t>Хоттабыч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 descr="А.С. Пушкин. . Домовому Твоя сказ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1196752"/>
            <a:ext cx="3783906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68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95736" y="404664"/>
            <a:ext cx="6480720" cy="1440160"/>
          </a:xfrm>
        </p:spPr>
        <p:txBody>
          <a:bodyPr>
            <a:normAutofit/>
          </a:bodyPr>
          <a:lstStyle/>
          <a:p>
            <a:r>
              <a:rPr lang="ru-RU" sz="2000" b="1" dirty="0"/>
              <a:t>«По–моему велению, по-моему хотению вещество </a:t>
            </a:r>
            <a:r>
              <a:rPr lang="ru-RU" sz="2000" b="1" dirty="0" smtClean="0"/>
              <a:t>превратись!!!»</a:t>
            </a:r>
            <a:endParaRPr lang="ru-RU" sz="2000" b="1" dirty="0"/>
          </a:p>
          <a:p>
            <a:endParaRPr lang="ru-RU" dirty="0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611560" y="2348880"/>
            <a:ext cx="3384376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Это вам не волшебство,</a:t>
            </a:r>
            <a:endParaRPr lang="ru-RU" sz="2000" b="1" dirty="0"/>
          </a:p>
          <a:p>
            <a:r>
              <a:rPr lang="ru-RU" sz="2000" dirty="0" smtClean="0"/>
              <a:t>В </a:t>
            </a:r>
            <a:r>
              <a:rPr lang="ru-RU" sz="2000" dirty="0"/>
              <a:t>том загадки нет.</a:t>
            </a:r>
            <a:endParaRPr lang="ru-RU" sz="2000" b="1" dirty="0"/>
          </a:p>
          <a:p>
            <a:r>
              <a:rPr lang="ru-RU" sz="2000" dirty="0" smtClean="0"/>
              <a:t>Индикатор </a:t>
            </a:r>
            <a:r>
              <a:rPr lang="ru-RU" sz="2000" dirty="0"/>
              <a:t>– вещество,</a:t>
            </a:r>
            <a:endParaRPr lang="ru-RU" sz="2000" b="1" dirty="0"/>
          </a:p>
          <a:p>
            <a:r>
              <a:rPr lang="ru-RU" sz="2000" dirty="0" smtClean="0"/>
              <a:t>Что </a:t>
            </a:r>
            <a:r>
              <a:rPr lang="ru-RU" sz="2000" dirty="0"/>
              <a:t>меняет цвет.</a:t>
            </a:r>
            <a:endParaRPr lang="ru-RU" sz="2000" b="1" dirty="0"/>
          </a:p>
          <a:p>
            <a:r>
              <a:rPr lang="ru-RU" sz="2000" dirty="0" smtClean="0"/>
              <a:t>Коль </a:t>
            </a:r>
            <a:r>
              <a:rPr lang="ru-RU" sz="2000" dirty="0"/>
              <a:t>нейтральная среда</a:t>
            </a:r>
            <a:endParaRPr lang="ru-RU" sz="2000" b="1" dirty="0"/>
          </a:p>
          <a:p>
            <a:r>
              <a:rPr lang="ru-RU" sz="2000" dirty="0" smtClean="0"/>
              <a:t>Я </a:t>
            </a:r>
            <a:r>
              <a:rPr lang="ru-RU" sz="2000" dirty="0"/>
              <a:t>– фиолетовый всегда,</a:t>
            </a:r>
            <a:endParaRPr lang="ru-RU" sz="2000" b="1" dirty="0"/>
          </a:p>
          <a:p>
            <a:r>
              <a:rPr lang="ru-RU" sz="2000" dirty="0" smtClean="0"/>
              <a:t> </a:t>
            </a:r>
            <a:r>
              <a:rPr lang="ru-RU" sz="2000" dirty="0"/>
              <a:t>Если встречу кислоту</a:t>
            </a:r>
            <a:r>
              <a:rPr lang="ru-RU" sz="2000" dirty="0" smtClean="0"/>
              <a:t>,</a:t>
            </a:r>
          </a:p>
          <a:p>
            <a:r>
              <a:rPr lang="ru-RU" sz="2000" dirty="0"/>
              <a:t>То краснею на ходу.</a:t>
            </a:r>
            <a:endParaRPr lang="ru-RU" sz="2000" b="1" dirty="0"/>
          </a:p>
          <a:p>
            <a:r>
              <a:rPr lang="ru-RU" sz="2000" dirty="0"/>
              <a:t>Ну, а если гидроксид,</a:t>
            </a:r>
            <a:endParaRPr lang="ru-RU" sz="2000" b="1" dirty="0"/>
          </a:p>
          <a:p>
            <a:r>
              <a:rPr lang="ru-RU" sz="2000" dirty="0"/>
              <a:t>То синею в тот же миг.     </a:t>
            </a:r>
            <a:endParaRPr lang="ru-RU" sz="2000" b="1" dirty="0"/>
          </a:p>
        </p:txBody>
      </p:sp>
      <p:pic>
        <p:nvPicPr>
          <p:cNvPr id="3075" name="Picture 3" descr="C:\Users\stedoy\Desktop\Химические сказки\лакмус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3800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А.С. Пушкин. . Домовому Твоя сказк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8" y="260648"/>
            <a:ext cx="1407642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63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30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4048" y="1484785"/>
            <a:ext cx="3440704" cy="4641378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/>
              <a:t>Все вы читали сказку Шарля Перро «Золушка» и помните, что уезжая на бал, злая мачеха распорядилась Золушке в доме прибрать, сварить еду, и задала ей еще дополнительную  работу – перебрать и разделить по зернышку смесь из  мешка.  Как это могло бы выглядеть?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54588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Золушка</a:t>
            </a:r>
            <a:r>
              <a:rPr lang="ru-RU" sz="3600" dirty="0" smtClean="0"/>
              <a:t> 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 descr="56aef6faa4d10bfc64736b24d5ef86fa_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4032448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745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>
                <a:alpha val="64000"/>
                <a:lumMod val="41000"/>
                <a:lumOff val="59000"/>
              </a:srgbClr>
            </a:gs>
            <a:gs pos="30000">
              <a:srgbClr val="D49E6C"/>
            </a:gs>
            <a:gs pos="70000">
              <a:schemeClr val="accent1">
                <a:lumMod val="60000"/>
                <a:lumOff val="40000"/>
              </a:schemeClr>
            </a:gs>
            <a:gs pos="100000">
              <a:srgbClr val="663012">
                <a:lumMod val="4000"/>
                <a:lumOff val="96000"/>
              </a:srgbClr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700808"/>
            <a:ext cx="3888431" cy="4032447"/>
          </a:xfrm>
        </p:spPr>
        <p:txBody>
          <a:bodyPr/>
          <a:lstStyle/>
          <a:p>
            <a:r>
              <a:rPr lang="ru-RU" dirty="0"/>
              <a:t>Вы знаете сказку об </a:t>
            </a:r>
            <a:r>
              <a:rPr lang="ru-RU" dirty="0" smtClean="0"/>
              <a:t>Алладине?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Кто еще герой этой сказки? Безусловно, </a:t>
            </a:r>
            <a:r>
              <a:rPr lang="ru-RU" b="1" dirty="0"/>
              <a:t>джин</a:t>
            </a:r>
            <a:r>
              <a:rPr lang="ru-RU" dirty="0" smtClean="0"/>
              <a:t>.</a:t>
            </a:r>
          </a:p>
          <a:p>
            <a:endParaRPr lang="ru-RU" b="1" dirty="0"/>
          </a:p>
          <a:p>
            <a:pPr marL="0" indent="0">
              <a:buNone/>
            </a:pPr>
            <a:r>
              <a:rPr lang="ru-RU" dirty="0"/>
              <a:t>Народная мудрость гласит: «Нет дыма без огня».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404664"/>
            <a:ext cx="3163430" cy="410572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Алладин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101" name="Picture 5" descr="C:\Users\stedoy\Desktop\Химические сказки\Аллад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66168"/>
            <a:ext cx="4542174" cy="575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17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16016" y="1556792"/>
            <a:ext cx="4032448" cy="3240360"/>
          </a:xfrm>
        </p:spPr>
        <p:txBody>
          <a:bodyPr>
            <a:normAutofit/>
          </a:bodyPr>
          <a:lstStyle/>
          <a:p>
            <a:r>
              <a:rPr lang="ru-RU" sz="1800" b="1" dirty="0"/>
              <a:t>Вот приехали в столицу.</a:t>
            </a:r>
          </a:p>
          <a:p>
            <a:r>
              <a:rPr lang="ru-RU" sz="1800" b="1" dirty="0"/>
              <a:t>«Что, достал ли ты жар-птицу</a:t>
            </a:r>
            <a:r>
              <a:rPr lang="ru-RU" sz="1800" b="1" dirty="0" smtClean="0"/>
              <a:t>?»</a:t>
            </a:r>
          </a:p>
          <a:p>
            <a:r>
              <a:rPr lang="ru-RU" sz="1800" b="1" dirty="0" smtClean="0"/>
              <a:t>Царь </a:t>
            </a:r>
            <a:r>
              <a:rPr lang="ru-RU" sz="1800" b="1" dirty="0"/>
              <a:t>Ивану говорит.</a:t>
            </a:r>
          </a:p>
          <a:p>
            <a:r>
              <a:rPr lang="ru-RU" sz="1800" b="1" dirty="0"/>
              <a:t>Свет такой  тут вдруг разлился,</a:t>
            </a:r>
          </a:p>
          <a:p>
            <a:r>
              <a:rPr lang="ru-RU" sz="1800" b="1" dirty="0"/>
              <a:t>Что весь двор рукой закрылся</a:t>
            </a:r>
            <a:r>
              <a:rPr lang="ru-RU" sz="1800" b="1" dirty="0" smtClean="0"/>
              <a:t>.</a:t>
            </a:r>
          </a:p>
          <a:p>
            <a:r>
              <a:rPr lang="ru-RU" sz="1800" b="1" dirty="0"/>
              <a:t>Царь кричит на весь базар:</a:t>
            </a:r>
          </a:p>
          <a:p>
            <a:r>
              <a:rPr lang="ru-RU" sz="1800" b="1" dirty="0"/>
              <a:t>«Ах ты, батюшки, пожар!»…</a:t>
            </a:r>
          </a:p>
          <a:p>
            <a:r>
              <a:rPr lang="ru-RU" sz="1800" b="1" dirty="0"/>
              <a:t>Это, слышь ты, не пожар,</a:t>
            </a:r>
          </a:p>
          <a:p>
            <a:r>
              <a:rPr lang="ru-RU" sz="1800" b="1" dirty="0"/>
              <a:t>Это свет от птицы-жар!»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482580"/>
          </a:xfrm>
        </p:spPr>
        <p:txBody>
          <a:bodyPr/>
          <a:lstStyle/>
          <a:p>
            <a:r>
              <a:rPr lang="ru-RU" sz="3600" b="1" dirty="0"/>
              <a:t>Конек-Горбунок</a:t>
            </a:r>
            <a:endParaRPr lang="ru-RU" sz="3600" dirty="0"/>
          </a:p>
        </p:txBody>
      </p:sp>
      <p:pic>
        <p:nvPicPr>
          <p:cNvPr id="4" name="Рисунок 3" descr="100 вопросов о библиотек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320480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бъект 1"/>
          <p:cNvSpPr txBox="1">
            <a:spLocks/>
          </p:cNvSpPr>
          <p:nvPr/>
        </p:nvSpPr>
        <p:spPr>
          <a:xfrm>
            <a:off x="5076056" y="4869160"/>
            <a:ext cx="3672408" cy="1737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i="1" dirty="0" smtClean="0"/>
              <a:t>Сказку вспомнили слегка </a:t>
            </a:r>
          </a:p>
          <a:p>
            <a:pPr marL="0" indent="0">
              <a:buNone/>
            </a:pPr>
            <a:r>
              <a:rPr lang="ru-RU" sz="2000" b="1" i="1" dirty="0" smtClean="0"/>
              <a:t>Про конька, про Горбунка </a:t>
            </a:r>
          </a:p>
          <a:p>
            <a:pPr marL="0" indent="0">
              <a:buNone/>
            </a:pPr>
            <a:r>
              <a:rPr lang="ru-RU" sz="2000" b="1" i="1" dirty="0" smtClean="0"/>
              <a:t>Пришло время посмотреть,</a:t>
            </a:r>
          </a:p>
          <a:p>
            <a:pPr marL="0" indent="0">
              <a:buNone/>
            </a:pPr>
            <a:r>
              <a:rPr lang="ru-RU" sz="2000" b="1" i="1" dirty="0" smtClean="0"/>
              <a:t>Как горит перо жар-птицы.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6673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916832"/>
            <a:ext cx="3816424" cy="3744416"/>
          </a:xfrm>
        </p:spPr>
        <p:txBody>
          <a:bodyPr>
            <a:normAutofit/>
          </a:bodyPr>
          <a:lstStyle/>
          <a:p>
            <a:r>
              <a:rPr lang="ru-RU" sz="2000" dirty="0"/>
              <a:t> «Рукодельница </a:t>
            </a:r>
            <a:r>
              <a:rPr lang="ru-RU" sz="2000" dirty="0" smtClean="0"/>
              <a:t>воротиться, воду </a:t>
            </a:r>
            <a:r>
              <a:rPr lang="ru-RU" sz="2000" dirty="0"/>
              <a:t>процедит, в кувшин нальет, да еще какая затейница, коли вода нечиста, так свернет лист бумаги,  наложит в него угольков да песку крупного, да нальет в нее воды, а вода-то, знай, проходит сквозь песок да уголья и каплет </a:t>
            </a:r>
            <a:r>
              <a:rPr lang="ru-RU" sz="2000" dirty="0" smtClean="0"/>
              <a:t>в </a:t>
            </a:r>
            <a:r>
              <a:rPr lang="ru-RU" sz="2000" dirty="0"/>
              <a:t>кувшин чистая, словно </a:t>
            </a:r>
            <a:r>
              <a:rPr lang="ru-RU" sz="2000" dirty="0" smtClean="0"/>
              <a:t>хрустальная</a:t>
            </a:r>
            <a:r>
              <a:rPr lang="ru-RU" sz="2000" dirty="0"/>
              <a:t>».</a:t>
            </a:r>
            <a:endParaRPr lang="ru-RU" sz="2000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1" y="570156"/>
            <a:ext cx="4248473" cy="482580"/>
          </a:xfrm>
        </p:spPr>
        <p:txBody>
          <a:bodyPr/>
          <a:lstStyle/>
          <a:p>
            <a:r>
              <a:rPr lang="ru-RU" sz="3600" b="1" dirty="0">
                <a:solidFill>
                  <a:schemeClr val="tx1"/>
                </a:solidFill>
              </a:rPr>
              <a:t>Рукодельница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Мороз Иванович смотреть онлайн бесплатно в хорошем качеств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0768"/>
            <a:ext cx="4248472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10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976</Words>
  <Application>Microsoft Office PowerPoint</Application>
  <PresentationFormat>Экран (4:3)</PresentationFormat>
  <Paragraphs>152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Твердый переплет</vt:lpstr>
      <vt:lpstr>Химические сказки</vt:lpstr>
      <vt:lpstr>Презентация PowerPoint</vt:lpstr>
      <vt:lpstr>А.С. Пушкин «У лукоморья дуб зеленый»</vt:lpstr>
      <vt:lpstr> Старик Хоттабыч </vt:lpstr>
      <vt:lpstr>Презентация PowerPoint</vt:lpstr>
      <vt:lpstr> Золушка   </vt:lpstr>
      <vt:lpstr>Алладин</vt:lpstr>
      <vt:lpstr>Конек-Горбунок</vt:lpstr>
      <vt:lpstr>Рукодельница</vt:lpstr>
      <vt:lpstr>Баба Яга</vt:lpstr>
      <vt:lpstr>Дракон</vt:lpstr>
      <vt:lpstr>Презентация PowerPoint</vt:lpstr>
      <vt:lpstr>Презентация PowerPoint</vt:lpstr>
      <vt:lpstr>Змей Горыныч</vt:lpstr>
      <vt:lpstr> «Цветик- семицветик»  </vt:lpstr>
      <vt:lpstr>«Аленький цветочек»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Химические сказки</dc:title>
  <dc:creator>Microsoft Office</dc:creator>
  <cp:lastModifiedBy>Microsoft Office</cp:lastModifiedBy>
  <cp:revision>57</cp:revision>
  <dcterms:created xsi:type="dcterms:W3CDTF">2015-04-22T16:49:43Z</dcterms:created>
  <dcterms:modified xsi:type="dcterms:W3CDTF">2016-11-15T04:15:43Z</dcterms:modified>
</cp:coreProperties>
</file>